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61" r:id="rId3"/>
    <p:sldId id="262" r:id="rId4"/>
    <p:sldId id="264" r:id="rId5"/>
    <p:sldId id="265" r:id="rId6"/>
    <p:sldId id="266" r:id="rId7"/>
    <p:sldId id="267" r:id="rId8"/>
    <p:sldId id="272" r:id="rId9"/>
    <p:sldId id="268" r:id="rId10"/>
    <p:sldId id="269" r:id="rId11"/>
    <p:sldId id="270" r:id="rId12"/>
    <p:sldId id="271" r:id="rId13"/>
    <p:sldId id="273" r:id="rId14"/>
    <p:sldId id="274" r:id="rId15"/>
    <p:sldId id="25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17A58-5E5E-2725-664A-FC3549E4B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85ABBD-F32C-E4DE-2C88-24991A104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1711" y="1386537"/>
            <a:ext cx="8915399" cy="968278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Kader in kader       </a:t>
            </a:r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Thema juni 2025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735794-3FB3-C499-F34C-E086BAF7B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403" y="2562631"/>
            <a:ext cx="8915399" cy="2908832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Wat is een kader?</a:t>
            </a:r>
          </a:p>
          <a:p>
            <a:pPr marL="285750" indent="-285750">
              <a:buFontTx/>
              <a:buChar char="-"/>
            </a:pPr>
            <a:r>
              <a:rPr lang="nl-NL" dirty="0"/>
              <a:t>Waarom een kader in een kader gebruiken?</a:t>
            </a:r>
          </a:p>
          <a:p>
            <a:pPr marL="285750" indent="-285750">
              <a:buFontTx/>
              <a:buChar char="-"/>
            </a:pPr>
            <a:r>
              <a:rPr lang="nl-NL" dirty="0"/>
              <a:t>Wat kun je gebruiken als natuurlijk kader?</a:t>
            </a:r>
          </a:p>
          <a:p>
            <a:pPr marL="285750" indent="-285750">
              <a:buFontTx/>
              <a:buChar char="-"/>
            </a:pPr>
            <a:r>
              <a:rPr lang="nl-NL" dirty="0"/>
              <a:t>Andere kaders</a:t>
            </a:r>
          </a:p>
          <a:p>
            <a:pPr marL="285750" indent="-285750">
              <a:buFontTx/>
              <a:buChar char="-"/>
            </a:pPr>
            <a:r>
              <a:rPr lang="nl-NL" dirty="0"/>
              <a:t>Hoe gebruik ik het?</a:t>
            </a:r>
          </a:p>
          <a:p>
            <a:pPr marL="285750" indent="-285750">
              <a:buFontTx/>
              <a:buChar char="-"/>
            </a:pPr>
            <a:r>
              <a:rPr lang="nl-NL" dirty="0"/>
              <a:t>Voorbeelden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pic>
        <p:nvPicPr>
          <p:cNvPr id="5" name="Afbeelding 4" descr="Afbeelding met Graphics, grafische vormgeving, Lettertype, logo&#10;&#10;Door AI gegenereerde inhoud is mogelijk onjuist.">
            <a:extLst>
              <a:ext uri="{FF2B5EF4-FFF2-40B4-BE49-F238E27FC236}">
                <a16:creationId xmlns:a16="http://schemas.microsoft.com/office/drawing/2014/main" id="{3EDEF8CE-8901-EA29-2EFA-DEB695C4B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906" y="287868"/>
            <a:ext cx="997919" cy="9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79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B4C69-2DAF-F0D2-50D0-B265AF598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8E14DF-771D-48C1-9A91-0A82A2560B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1711" y="1386537"/>
            <a:ext cx="8915399" cy="968278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Voorbeelden:</a:t>
            </a:r>
            <a:endParaRPr lang="nl-N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14F5405-DE96-3D62-6271-E55C41649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403" y="2562631"/>
            <a:ext cx="8915399" cy="4199676"/>
          </a:xfrm>
        </p:spPr>
        <p:txBody>
          <a:bodyPr>
            <a:normAutofit/>
          </a:bodyPr>
          <a:lstStyle/>
          <a:p>
            <a:r>
              <a:rPr lang="nl-NL" dirty="0"/>
              <a:t>4.</a:t>
            </a:r>
          </a:p>
        </p:txBody>
      </p:sp>
      <p:pic>
        <p:nvPicPr>
          <p:cNvPr id="5" name="Afbeelding 4" descr="Afbeelding met Graphics, grafische vormgeving, Lettertype, logo&#10;&#10;Door AI gegenereerde inhoud is mogelijk onjuist.">
            <a:extLst>
              <a:ext uri="{FF2B5EF4-FFF2-40B4-BE49-F238E27FC236}">
                <a16:creationId xmlns:a16="http://schemas.microsoft.com/office/drawing/2014/main" id="{E9E96483-5064-325E-CBF9-679B110EC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906" y="287868"/>
            <a:ext cx="997919" cy="968278"/>
          </a:xfrm>
          <a:prstGeom prst="rect">
            <a:avLst/>
          </a:prstGeom>
        </p:spPr>
      </p:pic>
      <p:pic>
        <p:nvPicPr>
          <p:cNvPr id="6" name="Afbeelding 5" descr="Afbeelding met natuur, Natuurlijke brug, buitenshuis, Zeegrot&#10;&#10;Door AI gegenereerde inhoud is mogelijk onjuist.">
            <a:extLst>
              <a:ext uri="{FF2B5EF4-FFF2-40B4-BE49-F238E27FC236}">
                <a16:creationId xmlns:a16="http://schemas.microsoft.com/office/drawing/2014/main" id="{AA153275-FBEC-3C19-9F7D-A3F46231A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46" y="2723515"/>
            <a:ext cx="6214752" cy="413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44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96FF6-EB9B-D80A-241E-5AD944B8B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2559D-5011-DB31-C21E-4498A3020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1711" y="1386537"/>
            <a:ext cx="8915399" cy="968278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Voorbeelden:</a:t>
            </a:r>
            <a:endParaRPr lang="nl-N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56BDE9A-A1A1-034E-5EC6-5A6E91798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403" y="2562631"/>
            <a:ext cx="8915399" cy="4199676"/>
          </a:xfrm>
        </p:spPr>
        <p:txBody>
          <a:bodyPr>
            <a:normAutofit/>
          </a:bodyPr>
          <a:lstStyle/>
          <a:p>
            <a:r>
              <a:rPr lang="nl-NL" dirty="0"/>
              <a:t>5.</a:t>
            </a:r>
          </a:p>
        </p:txBody>
      </p:sp>
      <p:pic>
        <p:nvPicPr>
          <p:cNvPr id="5" name="Afbeelding 4" descr="Afbeelding met Graphics, grafische vormgeving, Lettertype, logo&#10;&#10;Door AI gegenereerde inhoud is mogelijk onjuist.">
            <a:extLst>
              <a:ext uri="{FF2B5EF4-FFF2-40B4-BE49-F238E27FC236}">
                <a16:creationId xmlns:a16="http://schemas.microsoft.com/office/drawing/2014/main" id="{B9A3EF39-B3D7-13F5-277C-C35359CE7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906" y="287868"/>
            <a:ext cx="997919" cy="968278"/>
          </a:xfrm>
          <a:prstGeom prst="rect">
            <a:avLst/>
          </a:prstGeom>
        </p:spPr>
      </p:pic>
      <p:pic>
        <p:nvPicPr>
          <p:cNvPr id="6" name="Afbeelding 5" descr="Afbeelding met gebouw, buitenshuis, Container, grond&#10;&#10;Door AI gegenereerde inhoud is mogelijk onjuist.">
            <a:extLst>
              <a:ext uri="{FF2B5EF4-FFF2-40B4-BE49-F238E27FC236}">
                <a16:creationId xmlns:a16="http://schemas.microsoft.com/office/drawing/2014/main" id="{9AA6DC2C-6692-9164-AA0E-A40CD9015F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710" y="2562631"/>
            <a:ext cx="7675175" cy="42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35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51B9A-2ED0-6473-54FB-0E5F8FF85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9F91F8-FC05-CFA2-47F7-19DD3228C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1711" y="1386537"/>
            <a:ext cx="8915399" cy="968278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Voorbeelden:</a:t>
            </a:r>
            <a:endParaRPr lang="nl-N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2DE49DF-708F-8E0B-009F-012B52C80B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403" y="2562631"/>
            <a:ext cx="8915399" cy="4199676"/>
          </a:xfrm>
        </p:spPr>
        <p:txBody>
          <a:bodyPr>
            <a:normAutofit/>
          </a:bodyPr>
          <a:lstStyle/>
          <a:p>
            <a:r>
              <a:rPr lang="nl-NL" dirty="0"/>
              <a:t>6.</a:t>
            </a:r>
          </a:p>
        </p:txBody>
      </p:sp>
      <p:pic>
        <p:nvPicPr>
          <p:cNvPr id="5" name="Afbeelding 4" descr="Afbeelding met Graphics, grafische vormgeving, Lettertype, logo&#10;&#10;Door AI gegenereerde inhoud is mogelijk onjuist.">
            <a:extLst>
              <a:ext uri="{FF2B5EF4-FFF2-40B4-BE49-F238E27FC236}">
                <a16:creationId xmlns:a16="http://schemas.microsoft.com/office/drawing/2014/main" id="{284D59C9-1DB1-0C32-D660-96405B89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906" y="287868"/>
            <a:ext cx="997919" cy="968278"/>
          </a:xfrm>
          <a:prstGeom prst="rect">
            <a:avLst/>
          </a:prstGeom>
        </p:spPr>
      </p:pic>
      <p:pic>
        <p:nvPicPr>
          <p:cNvPr id="7" name="Afbeelding 6" descr="Afbeelding met zwart-wit, licht, overdekt, gebouw&#10;&#10;Door AI gegenereerde inhoud is mogelijk onjuist.">
            <a:extLst>
              <a:ext uri="{FF2B5EF4-FFF2-40B4-BE49-F238E27FC236}">
                <a16:creationId xmlns:a16="http://schemas.microsoft.com/office/drawing/2014/main" id="{FF13F4BD-B541-75CC-4039-8FFA91AEC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574" y="2562631"/>
            <a:ext cx="6443056" cy="429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51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C6861-F69C-0D8E-BA7E-43E01AAFB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0CA23B-88DA-02F0-0C81-2B8CC68B0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1711" y="1386537"/>
            <a:ext cx="8915399" cy="968278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Voorbeelden:</a:t>
            </a:r>
            <a:endParaRPr lang="nl-N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E9A5F7D-2984-E1FA-1F57-79CF4E0B9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403" y="2562631"/>
            <a:ext cx="8915399" cy="4199676"/>
          </a:xfrm>
        </p:spPr>
        <p:txBody>
          <a:bodyPr>
            <a:normAutofit/>
          </a:bodyPr>
          <a:lstStyle/>
          <a:p>
            <a:r>
              <a:rPr lang="nl-NL" dirty="0"/>
              <a:t>7-8.</a:t>
            </a:r>
          </a:p>
        </p:txBody>
      </p:sp>
      <p:pic>
        <p:nvPicPr>
          <p:cNvPr id="5" name="Afbeelding 4" descr="Afbeelding met Graphics, grafische vormgeving, Lettertype, logo&#10;&#10;Door AI gegenereerde inhoud is mogelijk onjuist.">
            <a:extLst>
              <a:ext uri="{FF2B5EF4-FFF2-40B4-BE49-F238E27FC236}">
                <a16:creationId xmlns:a16="http://schemas.microsoft.com/office/drawing/2014/main" id="{12CD7065-6ECB-3B66-1C54-4863A05BD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906" y="287868"/>
            <a:ext cx="997919" cy="968278"/>
          </a:xfrm>
          <a:prstGeom prst="rect">
            <a:avLst/>
          </a:prstGeom>
        </p:spPr>
      </p:pic>
      <p:pic>
        <p:nvPicPr>
          <p:cNvPr id="6" name="Afbeelding 5" descr="Afbeelding met zoogdier, primaat, aap, Apen van de Oude Wereld&#10;&#10;Door AI gegenereerde inhoud is mogelijk onjuist.">
            <a:extLst>
              <a:ext uri="{FF2B5EF4-FFF2-40B4-BE49-F238E27FC236}">
                <a16:creationId xmlns:a16="http://schemas.microsoft.com/office/drawing/2014/main" id="{B1A67DE8-7D45-82B0-6015-20C838D03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068" y="2650010"/>
            <a:ext cx="4058077" cy="2700466"/>
          </a:xfrm>
          <a:prstGeom prst="rect">
            <a:avLst/>
          </a:prstGeom>
        </p:spPr>
      </p:pic>
      <p:pic>
        <p:nvPicPr>
          <p:cNvPr id="9" name="Afbeelding 8" descr="Afbeelding met bril, accessoire, brillen, zonnebril&#10;&#10;Door AI gegenereerde inhoud is mogelijk onjuist.">
            <a:extLst>
              <a:ext uri="{FF2B5EF4-FFF2-40B4-BE49-F238E27FC236}">
                <a16:creationId xmlns:a16="http://schemas.microsoft.com/office/drawing/2014/main" id="{A49A75AB-1C00-9854-B9CB-44EF16E8C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863" y="2650010"/>
            <a:ext cx="4058077" cy="270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89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5828D-5D7F-3B26-7316-F6D6338B2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ADD76-E0B5-F8B0-4A53-70FCBC12F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1711" y="1386537"/>
            <a:ext cx="8915399" cy="968278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Voorbeelden:</a:t>
            </a:r>
            <a:endParaRPr lang="nl-N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31D50DA-EF3D-E6CA-DBEB-230E84F3C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403" y="2562631"/>
            <a:ext cx="8915399" cy="4199676"/>
          </a:xfrm>
        </p:spPr>
        <p:txBody>
          <a:bodyPr>
            <a:normAutofit/>
          </a:bodyPr>
          <a:lstStyle/>
          <a:p>
            <a:r>
              <a:rPr lang="nl-NL" dirty="0"/>
              <a:t>9-10.</a:t>
            </a:r>
          </a:p>
        </p:txBody>
      </p:sp>
      <p:pic>
        <p:nvPicPr>
          <p:cNvPr id="5" name="Afbeelding 4" descr="Afbeelding met Graphics, grafische vormgeving, Lettertype, logo&#10;&#10;Door AI gegenereerde inhoud is mogelijk onjuist.">
            <a:extLst>
              <a:ext uri="{FF2B5EF4-FFF2-40B4-BE49-F238E27FC236}">
                <a16:creationId xmlns:a16="http://schemas.microsoft.com/office/drawing/2014/main" id="{254348BA-5A8E-8309-761C-90BBACA97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906" y="287868"/>
            <a:ext cx="997919" cy="968278"/>
          </a:xfrm>
          <a:prstGeom prst="rect">
            <a:avLst/>
          </a:prstGeom>
        </p:spPr>
      </p:pic>
      <p:pic>
        <p:nvPicPr>
          <p:cNvPr id="4" name="Afbeelding 3" descr="Afbeelding met zwart, zwart-wit, lijn, wit&#10;&#10;Door AI gegenereerde inhoud is mogelijk onjuist.">
            <a:extLst>
              <a:ext uri="{FF2B5EF4-FFF2-40B4-BE49-F238E27FC236}">
                <a16:creationId xmlns:a16="http://schemas.microsoft.com/office/drawing/2014/main" id="{82514910-232F-7493-BB34-913ED452C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12" y="3176988"/>
            <a:ext cx="2498800" cy="3754492"/>
          </a:xfrm>
          <a:prstGeom prst="rect">
            <a:avLst/>
          </a:prstGeom>
        </p:spPr>
      </p:pic>
      <p:pic>
        <p:nvPicPr>
          <p:cNvPr id="10" name="Afbeelding 9" descr="Afbeelding met schoen, sneakers, schoeisel, Wandelschoenen&#10;&#10;Door AI gegenereerde inhoud is mogelijk onjuist.">
            <a:extLst>
              <a:ext uri="{FF2B5EF4-FFF2-40B4-BE49-F238E27FC236}">
                <a16:creationId xmlns:a16="http://schemas.microsoft.com/office/drawing/2014/main" id="{80E58702-53BC-EEEB-CC4A-2F4D44F2C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444" y="3176987"/>
            <a:ext cx="5443665" cy="370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32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D70697-4130-0C10-9214-3BCB82806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41A4B3-0207-FAA6-8A3A-EF73B5F38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7108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4D255-39B8-494D-266F-923A74687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E8CA4-56F4-E04B-C141-E0920720D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1711" y="1386537"/>
            <a:ext cx="8915399" cy="968278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Wat is een kader?</a:t>
            </a:r>
            <a:endParaRPr lang="nl-N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9218BB-9C79-3AC8-3C76-C66DBC559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403" y="2562631"/>
            <a:ext cx="8915399" cy="1126283"/>
          </a:xfrm>
        </p:spPr>
        <p:txBody>
          <a:bodyPr>
            <a:normAutofit lnSpcReduction="10000"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Een begrenzing, een rand of een raamwerk om iets heen</a:t>
            </a:r>
          </a:p>
          <a:p>
            <a:pPr marL="285750" indent="-285750">
              <a:buFontTx/>
              <a:buChar char="-"/>
            </a:pPr>
            <a:r>
              <a:rPr lang="nl-NL" dirty="0"/>
              <a:t>Dient als inperking, afscherming, maar ook verduidelijking of verfraaiing </a:t>
            </a:r>
          </a:p>
          <a:p>
            <a:pPr marL="285750" indent="-285750">
              <a:buFontTx/>
              <a:buChar char="-"/>
            </a:pPr>
            <a:r>
              <a:rPr lang="nl-NL" dirty="0"/>
              <a:t>Lijst om schilderij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pic>
        <p:nvPicPr>
          <p:cNvPr id="5" name="Afbeelding 4" descr="Afbeelding met Graphics, grafische vormgeving, Lettertype, logo&#10;&#10;Door AI gegenereerde inhoud is mogelijk onjuist.">
            <a:extLst>
              <a:ext uri="{FF2B5EF4-FFF2-40B4-BE49-F238E27FC236}">
                <a16:creationId xmlns:a16="http://schemas.microsoft.com/office/drawing/2014/main" id="{01C56263-93D4-D678-5DB4-3DDB80EF4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906" y="287868"/>
            <a:ext cx="997919" cy="9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62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DC948-7549-7A90-CD72-911760347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BDCB5-E8F9-DEAF-A731-DFC4AB887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1711" y="1386537"/>
            <a:ext cx="8915399" cy="96827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Waarom een </a:t>
            </a: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kader in kader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gebruiken?</a:t>
            </a:r>
            <a:endParaRPr lang="nl-N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66AE9C-5717-31C9-2094-25E812C43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403" y="2562631"/>
            <a:ext cx="8915399" cy="2105062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Aantrekkelijke foto, meer sfeer</a:t>
            </a:r>
          </a:p>
          <a:p>
            <a:pPr marL="285750" indent="-285750">
              <a:buFontTx/>
              <a:buChar char="-"/>
            </a:pPr>
            <a:r>
              <a:rPr lang="nl-NL" dirty="0"/>
              <a:t>Aandacht op het hoofdonderwerp</a:t>
            </a:r>
          </a:p>
          <a:p>
            <a:pPr marL="285750" indent="-285750">
              <a:buFontTx/>
              <a:buChar char="-"/>
            </a:pPr>
            <a:r>
              <a:rPr lang="nl-NL" dirty="0"/>
              <a:t>Minder platte foto</a:t>
            </a:r>
          </a:p>
          <a:p>
            <a:pPr marL="285750" indent="-285750">
              <a:buFontTx/>
              <a:buChar char="-"/>
            </a:pPr>
            <a:r>
              <a:rPr lang="nl-NL" dirty="0"/>
              <a:t>Foto wordt spannender</a:t>
            </a:r>
          </a:p>
          <a:p>
            <a:pPr marL="285750" indent="-285750">
              <a:buFontTx/>
              <a:buChar char="-"/>
            </a:pPr>
            <a:r>
              <a:rPr lang="nl-NL" dirty="0"/>
              <a:t>Grootser landschap creëren </a:t>
            </a:r>
          </a:p>
        </p:txBody>
      </p:sp>
      <p:pic>
        <p:nvPicPr>
          <p:cNvPr id="5" name="Afbeelding 4" descr="Afbeelding met Graphics, grafische vormgeving, Lettertype, logo&#10;&#10;Door AI gegenereerde inhoud is mogelijk onjuist.">
            <a:extLst>
              <a:ext uri="{FF2B5EF4-FFF2-40B4-BE49-F238E27FC236}">
                <a16:creationId xmlns:a16="http://schemas.microsoft.com/office/drawing/2014/main" id="{102F685A-7239-1C42-FC98-4D0E13724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906" y="287868"/>
            <a:ext cx="997919" cy="9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53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869FF-2B34-61E9-98CB-D884E88D6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42A120-DA22-5C9B-06B8-E6E7C0AE8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1711" y="1386537"/>
            <a:ext cx="8915399" cy="968278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Wat gebruik je als </a:t>
            </a: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natuurlijk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kader?</a:t>
            </a:r>
            <a:endParaRPr lang="nl-N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906FF6B-C1FB-65D5-A8AF-A6B7D1ADA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403" y="2562631"/>
            <a:ext cx="8915399" cy="2105062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Alles wat voorhanden is; bomen, takken, tunnels, deuropeningen, ramen</a:t>
            </a:r>
          </a:p>
          <a:p>
            <a:pPr marL="285750" indent="-285750">
              <a:buFontTx/>
              <a:buChar char="-"/>
            </a:pPr>
            <a:r>
              <a:rPr lang="nl-NL" dirty="0"/>
              <a:t>Pas hiervoor jouw standpunt aan</a:t>
            </a:r>
          </a:p>
        </p:txBody>
      </p:sp>
      <p:pic>
        <p:nvPicPr>
          <p:cNvPr id="5" name="Afbeelding 4" descr="Afbeelding met Graphics, grafische vormgeving, Lettertype, logo&#10;&#10;Door AI gegenereerde inhoud is mogelijk onjuist.">
            <a:extLst>
              <a:ext uri="{FF2B5EF4-FFF2-40B4-BE49-F238E27FC236}">
                <a16:creationId xmlns:a16="http://schemas.microsoft.com/office/drawing/2014/main" id="{9E85D538-7207-B21A-00E6-9F5E4E18A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906" y="287868"/>
            <a:ext cx="997919" cy="9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83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EA0D1-6E48-6386-C85B-5B5B4C56B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8465B-CA13-FDA8-7769-E0195DADD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1711" y="1386537"/>
            <a:ext cx="8915399" cy="968278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Andere kaders</a:t>
            </a:r>
            <a:endParaRPr lang="nl-N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2FC48EC-D70B-F297-CA69-55ED16330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403" y="2562631"/>
            <a:ext cx="8915399" cy="2105062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Hol gedeelte van een voorwerp</a:t>
            </a:r>
          </a:p>
          <a:p>
            <a:pPr marL="285750" indent="-285750">
              <a:buFontTx/>
              <a:buChar char="-"/>
            </a:pPr>
            <a:r>
              <a:rPr lang="nl-NL" dirty="0"/>
              <a:t>Een arm in een driehoek</a:t>
            </a:r>
          </a:p>
          <a:p>
            <a:pPr marL="285750" indent="-285750">
              <a:buFontTx/>
              <a:buChar char="-"/>
            </a:pPr>
            <a:r>
              <a:rPr lang="nl-NL" dirty="0"/>
              <a:t>Benen van iemand</a:t>
            </a:r>
          </a:p>
          <a:p>
            <a:pPr marL="285750" indent="-285750">
              <a:buFontTx/>
              <a:buChar char="-"/>
            </a:pPr>
            <a:r>
              <a:rPr lang="nl-NL" dirty="0"/>
              <a:t>Oor van een kopje</a:t>
            </a:r>
          </a:p>
          <a:p>
            <a:pPr marL="285750" indent="-285750">
              <a:buFontTx/>
              <a:buChar char="-"/>
            </a:pPr>
            <a:r>
              <a:rPr lang="nl-NL" dirty="0"/>
              <a:t>Rotsen en berglandschap</a:t>
            </a:r>
          </a:p>
          <a:p>
            <a:pPr marL="285750" indent="-285750">
              <a:buFontTx/>
              <a:buChar char="-"/>
            </a:pPr>
            <a:r>
              <a:rPr lang="nl-NL" dirty="0"/>
              <a:t>Gebouwen</a:t>
            </a:r>
          </a:p>
          <a:p>
            <a:pPr marL="285750" indent="-285750">
              <a:buFontTx/>
              <a:buChar char="-"/>
            </a:pPr>
            <a:r>
              <a:rPr lang="nl-NL" dirty="0"/>
              <a:t>Spiegelingen</a:t>
            </a:r>
          </a:p>
        </p:txBody>
      </p:sp>
      <p:pic>
        <p:nvPicPr>
          <p:cNvPr id="5" name="Afbeelding 4" descr="Afbeelding met Graphics, grafische vormgeving, Lettertype, logo&#10;&#10;Door AI gegenereerde inhoud is mogelijk onjuist.">
            <a:extLst>
              <a:ext uri="{FF2B5EF4-FFF2-40B4-BE49-F238E27FC236}">
                <a16:creationId xmlns:a16="http://schemas.microsoft.com/office/drawing/2014/main" id="{BB561543-2288-9275-D615-C0CCE6B3E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906" y="287868"/>
            <a:ext cx="997919" cy="9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76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26F51-0EA8-C206-F44C-0B67533DE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E47A66-E386-B07E-10A7-7006169AD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1711" y="1386537"/>
            <a:ext cx="8915399" cy="968278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Hoe gebruik je het?</a:t>
            </a:r>
            <a:endParaRPr lang="nl-N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EF87D7D-650D-A22F-A92A-F5CB0BF4A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403" y="2562631"/>
            <a:ext cx="8915399" cy="2105062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nl-NL" dirty="0"/>
              <a:t>Niet alle vier zijden nodig</a:t>
            </a:r>
          </a:p>
          <a:p>
            <a:pPr marL="285750" indent="-285750">
              <a:buFontTx/>
              <a:buChar char="-"/>
            </a:pPr>
            <a:r>
              <a:rPr lang="nl-NL" dirty="0"/>
              <a:t>Twee of drie kanten kijkt ook mooi weg</a:t>
            </a:r>
          </a:p>
          <a:p>
            <a:pPr marL="285750" indent="-285750">
              <a:buFontTx/>
              <a:buChar char="-"/>
            </a:pPr>
            <a:r>
              <a:rPr lang="nl-NL" dirty="0"/>
              <a:t>Onderwerp moet zich binnen kader begeven</a:t>
            </a:r>
          </a:p>
          <a:p>
            <a:pPr marL="285750" indent="-285750">
              <a:buFontTx/>
              <a:buChar char="-"/>
            </a:pPr>
            <a:r>
              <a:rPr lang="nl-NL" dirty="0"/>
              <a:t>Lijdt de kijker naar jouw onderwerp</a:t>
            </a:r>
          </a:p>
          <a:p>
            <a:pPr marL="285750" indent="-285750">
              <a:buFontTx/>
              <a:buChar char="-"/>
            </a:pPr>
            <a:r>
              <a:rPr lang="nl-NL" dirty="0"/>
              <a:t>Ook hier: overdaad schaadt!</a:t>
            </a:r>
          </a:p>
        </p:txBody>
      </p:sp>
      <p:pic>
        <p:nvPicPr>
          <p:cNvPr id="5" name="Afbeelding 4" descr="Afbeelding met Graphics, grafische vormgeving, Lettertype, logo&#10;&#10;Door AI gegenereerde inhoud is mogelijk onjuist.">
            <a:extLst>
              <a:ext uri="{FF2B5EF4-FFF2-40B4-BE49-F238E27FC236}">
                <a16:creationId xmlns:a16="http://schemas.microsoft.com/office/drawing/2014/main" id="{8CF68355-2681-72B4-F674-E149D68BB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906" y="287868"/>
            <a:ext cx="997919" cy="96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09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8ECED-BBA2-6A9B-53FF-347A8B1EB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C15C4-F7B5-CAFA-5E91-DE48227F8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1711" y="1386537"/>
            <a:ext cx="8915399" cy="968278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Voorbeelden:</a:t>
            </a:r>
            <a:endParaRPr lang="nl-N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83BE15F-6867-FE47-C621-03374274FD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403" y="2562631"/>
            <a:ext cx="8915399" cy="4199676"/>
          </a:xfrm>
        </p:spPr>
        <p:txBody>
          <a:bodyPr>
            <a:normAutofit/>
          </a:bodyPr>
          <a:lstStyle/>
          <a:p>
            <a:r>
              <a:rPr lang="nl-NL" dirty="0"/>
              <a:t>1.</a:t>
            </a:r>
          </a:p>
        </p:txBody>
      </p:sp>
      <p:pic>
        <p:nvPicPr>
          <p:cNvPr id="5" name="Afbeelding 4" descr="Afbeelding met Graphics, grafische vormgeving, Lettertype, logo&#10;&#10;Door AI gegenereerde inhoud is mogelijk onjuist.">
            <a:extLst>
              <a:ext uri="{FF2B5EF4-FFF2-40B4-BE49-F238E27FC236}">
                <a16:creationId xmlns:a16="http://schemas.microsoft.com/office/drawing/2014/main" id="{028D0173-10BA-67D5-278C-60642DCBC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906" y="287868"/>
            <a:ext cx="997919" cy="968278"/>
          </a:xfrm>
          <a:prstGeom prst="rect">
            <a:avLst/>
          </a:prstGeom>
        </p:spPr>
      </p:pic>
      <p:pic>
        <p:nvPicPr>
          <p:cNvPr id="4" name="Afbeelding 3" descr="Afbeelding met gras, boom, gebouw, buitenshuis&#10;&#10;Door AI gegenereerde inhoud is mogelijk onjuist.">
            <a:extLst>
              <a:ext uri="{FF2B5EF4-FFF2-40B4-BE49-F238E27FC236}">
                <a16:creationId xmlns:a16="http://schemas.microsoft.com/office/drawing/2014/main" id="{E7078F82-5825-7992-7878-E3A5CF9EF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1807" y="2594500"/>
            <a:ext cx="4814511" cy="416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5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4551B-82B6-C47D-F270-9AF56DEDD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3989EA-54EB-D06C-DF4A-F5B9FA95E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1711" y="1386537"/>
            <a:ext cx="8915399" cy="968278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Voorbeelden:</a:t>
            </a:r>
            <a:endParaRPr lang="nl-N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427F791-8DBB-35DE-4BC9-D2000A1E7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403" y="2562631"/>
            <a:ext cx="8915399" cy="4199676"/>
          </a:xfrm>
        </p:spPr>
        <p:txBody>
          <a:bodyPr>
            <a:normAutofit/>
          </a:bodyPr>
          <a:lstStyle/>
          <a:p>
            <a:r>
              <a:rPr lang="nl-NL" dirty="0"/>
              <a:t>2.</a:t>
            </a:r>
          </a:p>
        </p:txBody>
      </p:sp>
      <p:pic>
        <p:nvPicPr>
          <p:cNvPr id="5" name="Afbeelding 4" descr="Afbeelding met Graphics, grafische vormgeving, Lettertype, logo&#10;&#10;Door AI gegenereerde inhoud is mogelijk onjuist.">
            <a:extLst>
              <a:ext uri="{FF2B5EF4-FFF2-40B4-BE49-F238E27FC236}">
                <a16:creationId xmlns:a16="http://schemas.microsoft.com/office/drawing/2014/main" id="{A9ECD579-302A-246C-4665-9080482B1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906" y="287868"/>
            <a:ext cx="997919" cy="968278"/>
          </a:xfrm>
          <a:prstGeom prst="rect">
            <a:avLst/>
          </a:prstGeom>
        </p:spPr>
      </p:pic>
      <p:pic>
        <p:nvPicPr>
          <p:cNvPr id="6" name="Afbeelding 5" descr="Afbeelding met duisternis, persoon, expositie, donker&#10;&#10;Door AI gegenereerde inhoud is mogelijk onjuist.">
            <a:extLst>
              <a:ext uri="{FF2B5EF4-FFF2-40B4-BE49-F238E27FC236}">
                <a16:creationId xmlns:a16="http://schemas.microsoft.com/office/drawing/2014/main" id="{B6319F03-72C9-BAD7-C4DB-A55B06A9D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18" y="2562631"/>
            <a:ext cx="6468026" cy="42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29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01E35-D837-44F4-833C-25298E078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C2AA9C-DE0A-DAD8-867B-60E22B805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1711" y="1386537"/>
            <a:ext cx="8915399" cy="968278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Voorbeelden:</a:t>
            </a:r>
            <a:endParaRPr lang="nl-N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AB8C08-7425-6E3D-5ECE-BC9A35AB8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403" y="2562631"/>
            <a:ext cx="8915399" cy="4199676"/>
          </a:xfrm>
        </p:spPr>
        <p:txBody>
          <a:bodyPr>
            <a:normAutofit/>
          </a:bodyPr>
          <a:lstStyle/>
          <a:p>
            <a:r>
              <a:rPr lang="nl-NL" dirty="0"/>
              <a:t>3.</a:t>
            </a:r>
          </a:p>
        </p:txBody>
      </p:sp>
      <p:pic>
        <p:nvPicPr>
          <p:cNvPr id="5" name="Afbeelding 4" descr="Afbeelding met Graphics, grafische vormgeving, Lettertype, logo&#10;&#10;Door AI gegenereerde inhoud is mogelijk onjuist.">
            <a:extLst>
              <a:ext uri="{FF2B5EF4-FFF2-40B4-BE49-F238E27FC236}">
                <a16:creationId xmlns:a16="http://schemas.microsoft.com/office/drawing/2014/main" id="{7F5D5614-FBD5-6840-6D4D-857A57DA2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906" y="287868"/>
            <a:ext cx="997919" cy="968278"/>
          </a:xfrm>
          <a:prstGeom prst="rect">
            <a:avLst/>
          </a:prstGeom>
        </p:spPr>
      </p:pic>
      <p:pic>
        <p:nvPicPr>
          <p:cNvPr id="6" name="Afbeelding 5" descr="Afbeelding met hemel, buitenshuis, boom, toren&#10;&#10;Door AI gegenereerde inhoud is mogelijk onjuist.">
            <a:extLst>
              <a:ext uri="{FF2B5EF4-FFF2-40B4-BE49-F238E27FC236}">
                <a16:creationId xmlns:a16="http://schemas.microsoft.com/office/drawing/2014/main" id="{07875C5C-40AC-D8F7-5D2A-850271A43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33" y="2680016"/>
            <a:ext cx="6276716" cy="417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39775"/>
      </p:ext>
    </p:extLst>
  </p:cSld>
  <p:clrMapOvr>
    <a:masterClrMapping/>
  </p:clrMapOvr>
</p:sld>
</file>

<file path=ppt/theme/theme1.xml><?xml version="1.0" encoding="utf-8"?>
<a:theme xmlns:a="http://schemas.openxmlformats.org/drawingml/2006/main" name="Sliert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Sliert</Template>
  <TotalTime>31</TotalTime>
  <Words>208</Words>
  <Application>Microsoft Macintosh PowerPoint</Application>
  <PresentationFormat>Breedbeeld</PresentationFormat>
  <Paragraphs>50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Wingdings 3</vt:lpstr>
      <vt:lpstr>Sliert</vt:lpstr>
      <vt:lpstr>Kader in kader       Thema juni 2025</vt:lpstr>
      <vt:lpstr>Wat is een kader?</vt:lpstr>
      <vt:lpstr>Waarom een kader in kader gebruiken?</vt:lpstr>
      <vt:lpstr>Wat gebruik je als natuurlijk kader?</vt:lpstr>
      <vt:lpstr>Andere kaders</vt:lpstr>
      <vt:lpstr>Hoe gebruik je het?</vt:lpstr>
      <vt:lpstr>Voorbeelden:</vt:lpstr>
      <vt:lpstr>Voorbeelden:</vt:lpstr>
      <vt:lpstr>Voorbeelden:</vt:lpstr>
      <vt:lpstr>Voorbeelden:</vt:lpstr>
      <vt:lpstr>Voorbeelden:</vt:lpstr>
      <vt:lpstr>Voorbeelden:</vt:lpstr>
      <vt:lpstr>Voorbeelden:</vt:lpstr>
      <vt:lpstr>Voorbeelden: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Hans van Boxtel - PlanH Werkt</dc:creator>
  <cp:lastModifiedBy>Hans van Boxtel - PlanH Werkt</cp:lastModifiedBy>
  <cp:revision>1</cp:revision>
  <dcterms:created xsi:type="dcterms:W3CDTF">2025-05-29T07:03:23Z</dcterms:created>
  <dcterms:modified xsi:type="dcterms:W3CDTF">2025-05-29T07:34:35Z</dcterms:modified>
</cp:coreProperties>
</file>